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6" r:id="rId8"/>
    <p:sldId id="262" r:id="rId9"/>
    <p:sldId id="261" r:id="rId10"/>
    <p:sldId id="264" r:id="rId11"/>
    <p:sldId id="269" r:id="rId12"/>
    <p:sldId id="265" r:id="rId13"/>
  </p:sldIdLst>
  <p:sldSz cx="18288000" cy="10287000"/>
  <p:notesSz cx="6858000" cy="9144000"/>
  <p:embeddedFontLst>
    <p:embeddedFont>
      <p:font typeface="Anton" pitchFamily="2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Italics" panose="020B0604020202020204" charset="0"/>
      <p:regular r:id="rId19"/>
    </p:embeddedFont>
    <p:embeddedFont>
      <p:font typeface="Montserrat Medium" panose="00000600000000000000" pitchFamily="2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22" autoAdjust="0"/>
  </p:normalViewPr>
  <p:slideViewPr>
    <p:cSldViewPr>
      <p:cViewPr varScale="1">
        <p:scale>
          <a:sx n="43" d="100"/>
          <a:sy n="43" d="100"/>
        </p:scale>
        <p:origin x="68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3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591396" y="-415522"/>
            <a:ext cx="12279836" cy="12279836"/>
          </a:xfrm>
          <a:custGeom>
            <a:avLst/>
            <a:gdLst/>
            <a:ahLst/>
            <a:cxnLst/>
            <a:rect l="l" t="t" r="r" b="b"/>
            <a:pathLst>
              <a:path w="12279836" h="12279836">
                <a:moveTo>
                  <a:pt x="0" y="0"/>
                </a:moveTo>
                <a:lnTo>
                  <a:pt x="12279836" y="0"/>
                </a:lnTo>
                <a:lnTo>
                  <a:pt x="12279836" y="12279837"/>
                </a:lnTo>
                <a:lnTo>
                  <a:pt x="0" y="12279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96098" y="-185210"/>
            <a:ext cx="12603491" cy="12328506"/>
          </a:xfrm>
          <a:custGeom>
            <a:avLst/>
            <a:gdLst/>
            <a:ahLst/>
            <a:cxnLst/>
            <a:rect l="l" t="t" r="r" b="b"/>
            <a:pathLst>
              <a:path w="12603491" h="12328506">
                <a:moveTo>
                  <a:pt x="0" y="0"/>
                </a:moveTo>
                <a:lnTo>
                  <a:pt x="12603491" y="0"/>
                </a:lnTo>
                <a:lnTo>
                  <a:pt x="12603491" y="12328506"/>
                </a:lnTo>
                <a:lnTo>
                  <a:pt x="0" y="123285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591396" y="312331"/>
            <a:ext cx="11551983" cy="1155198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5862" r="-4231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id="7" name="Freeform 7"/>
          <p:cNvSpPr/>
          <p:nvPr/>
        </p:nvSpPr>
        <p:spPr>
          <a:xfrm>
            <a:off x="16577411" y="8576411"/>
            <a:ext cx="681889" cy="681889"/>
          </a:xfrm>
          <a:custGeom>
            <a:avLst/>
            <a:gdLst/>
            <a:ahLst/>
            <a:cxnLst/>
            <a:rect l="l" t="t" r="r" b="b"/>
            <a:pathLst>
              <a:path w="681889" h="681889">
                <a:moveTo>
                  <a:pt x="0" y="0"/>
                </a:moveTo>
                <a:lnTo>
                  <a:pt x="681889" y="0"/>
                </a:lnTo>
                <a:lnTo>
                  <a:pt x="681889" y="681889"/>
                </a:lnTo>
                <a:lnTo>
                  <a:pt x="0" y="681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539603" y="1028700"/>
            <a:ext cx="845590" cy="624012"/>
          </a:xfrm>
          <a:custGeom>
            <a:avLst/>
            <a:gdLst/>
            <a:ahLst/>
            <a:cxnLst/>
            <a:rect l="l" t="t" r="r" b="b"/>
            <a:pathLst>
              <a:path w="845590" h="624012">
                <a:moveTo>
                  <a:pt x="0" y="0"/>
                </a:moveTo>
                <a:lnTo>
                  <a:pt x="845590" y="0"/>
                </a:lnTo>
                <a:lnTo>
                  <a:pt x="845590" y="624012"/>
                </a:lnTo>
                <a:lnTo>
                  <a:pt x="0" y="624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1967C-C18C-4F5F-9A73-508707FAE329}"/>
              </a:ext>
            </a:extLst>
          </p:cNvPr>
          <p:cNvSpPr txBox="1"/>
          <p:nvPr/>
        </p:nvSpPr>
        <p:spPr>
          <a:xfrm>
            <a:off x="11155680" y="4820334"/>
            <a:ext cx="6134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2"/>
                </a:solidFill>
                <a:latin typeface="Anton" pitchFamily="2" charset="0"/>
              </a:rPr>
              <a:t>TRANSBORDER FREIGHT </a:t>
            </a:r>
          </a:p>
          <a:p>
            <a:pPr algn="ctr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Anton" pitchFamily="2" charset="0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DA78AE-B5E6-48C0-9EA0-DF70707C0D9B}"/>
              </a:ext>
            </a:extLst>
          </p:cNvPr>
          <p:cNvSpPr txBox="1"/>
          <p:nvPr/>
        </p:nvSpPr>
        <p:spPr>
          <a:xfrm>
            <a:off x="11155679" y="7504535"/>
            <a:ext cx="54217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Data-Driven Review of U.S. Trade with Canada &amp; Mexico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sz="2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Barbara Addo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620"/>
    </mc:Choice>
    <mc:Fallback>
      <p:transition advTm="106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" r="-7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7881170" y="0"/>
            <a:ext cx="10706887" cy="10287000"/>
            <a:chOff x="0" y="0"/>
            <a:chExt cx="2819921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19921" cy="2709333"/>
            </a:xfrm>
            <a:custGeom>
              <a:avLst/>
              <a:gdLst/>
              <a:ahLst/>
              <a:cxnLst/>
              <a:rect l="l" t="t" r="r" b="b"/>
              <a:pathLst>
                <a:path w="2819921" h="2709333">
                  <a:moveTo>
                    <a:pt x="0" y="0"/>
                  </a:moveTo>
                  <a:lnTo>
                    <a:pt x="2819921" y="0"/>
                  </a:lnTo>
                  <a:lnTo>
                    <a:pt x="28199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5E1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81992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96868">
            <a:off x="15425426" y="-1300863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20"/>
                </a:lnTo>
                <a:lnTo>
                  <a:pt x="0" y="215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96868">
            <a:off x="6800112" y="9207990"/>
            <a:ext cx="2173829" cy="2158020"/>
          </a:xfrm>
          <a:custGeom>
            <a:avLst/>
            <a:gdLst/>
            <a:ahLst/>
            <a:cxnLst/>
            <a:rect l="l" t="t" r="r" b="b"/>
            <a:pathLst>
              <a:path w="2173829" h="2158020">
                <a:moveTo>
                  <a:pt x="0" y="0"/>
                </a:moveTo>
                <a:lnTo>
                  <a:pt x="2173829" y="0"/>
                </a:lnTo>
                <a:lnTo>
                  <a:pt x="2173829" y="2158020"/>
                </a:lnTo>
                <a:lnTo>
                  <a:pt x="0" y="21580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09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7386" y="2218114"/>
            <a:ext cx="745481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Recommendations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5119E-24D9-4A95-847D-AACDA2BB8F54}"/>
              </a:ext>
            </a:extLst>
          </p:cNvPr>
          <p:cNvSpPr txBox="1"/>
          <p:nvPr/>
        </p:nvSpPr>
        <p:spPr>
          <a:xfrm>
            <a:off x="10058400" y="4152900"/>
            <a:ext cx="7954877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Optimize trucking routes and border processing in high-cost states</a:t>
            </a:r>
            <a:r>
              <a:rPr lang="en-US" dirty="0"/>
              <a:t>..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modal shifts to lower-emission transport (rail, vessel) for long hauls.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 peak months to support infrastructure planning and staffing.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92739">
            <a:off x="6786254" y="650130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1" y="0"/>
                </a:lnTo>
                <a:lnTo>
                  <a:pt x="1183751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36403">
            <a:off x="2587501" y="8296322"/>
            <a:ext cx="2199241" cy="2183247"/>
          </a:xfrm>
          <a:custGeom>
            <a:avLst/>
            <a:gdLst/>
            <a:ahLst/>
            <a:cxnLst/>
            <a:rect l="l" t="t" r="r" b="b"/>
            <a:pathLst>
              <a:path w="2199241" h="2183247">
                <a:moveTo>
                  <a:pt x="0" y="0"/>
                </a:moveTo>
                <a:lnTo>
                  <a:pt x="2199241" y="0"/>
                </a:lnTo>
                <a:lnTo>
                  <a:pt x="2199241" y="2183247"/>
                </a:lnTo>
                <a:lnTo>
                  <a:pt x="0" y="2183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9464117" y="893255"/>
            <a:ext cx="7795183" cy="7738491"/>
            <a:chOff x="0" y="0"/>
            <a:chExt cx="10393577" cy="103179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93577" cy="10317987"/>
            </a:xfrm>
            <a:custGeom>
              <a:avLst/>
              <a:gdLst/>
              <a:ahLst/>
              <a:cxnLst/>
              <a:rect l="l" t="t" r="r" b="b"/>
              <a:pathLst>
                <a:path w="10393577" h="10317987">
                  <a:moveTo>
                    <a:pt x="0" y="0"/>
                  </a:moveTo>
                  <a:lnTo>
                    <a:pt x="10393577" y="0"/>
                  </a:lnTo>
                  <a:lnTo>
                    <a:pt x="10393577" y="10317987"/>
                  </a:lnTo>
                  <a:lnTo>
                    <a:pt x="0" y="103179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 flipV="1">
              <a:off x="2590031" y="2227058"/>
              <a:ext cx="5213516" cy="5863872"/>
            </a:xfrm>
            <a:custGeom>
              <a:avLst/>
              <a:gdLst/>
              <a:ahLst/>
              <a:cxnLst/>
              <a:rect l="l" t="t" r="r" b="b"/>
              <a:pathLst>
                <a:path w="5213516" h="5863872">
                  <a:moveTo>
                    <a:pt x="5213515" y="5863872"/>
                  </a:moveTo>
                  <a:lnTo>
                    <a:pt x="0" y="5863872"/>
                  </a:lnTo>
                  <a:lnTo>
                    <a:pt x="0" y="0"/>
                  </a:lnTo>
                  <a:lnTo>
                    <a:pt x="5213515" y="0"/>
                  </a:lnTo>
                  <a:lnTo>
                    <a:pt x="5213515" y="5863872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4900" y="2864605"/>
            <a:ext cx="6069398" cy="12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2"/>
              </a:lnSpc>
              <a:spcBef>
                <a:spcPct val="0"/>
              </a:spcBef>
            </a:pPr>
            <a:r>
              <a:rPr lang="en-US" sz="7480" dirty="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Tools Used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673587"/>
            <a:ext cx="6807947" cy="2515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(Pandas, Matplotlib, Seaborn)</a:t>
            </a:r>
          </a:p>
          <a:p>
            <a:pPr algn="l"/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en-US" sz="28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endParaRPr lang="en-US" sz="2800" b="1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(for version control &amp; collaboration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l">
              <a:lnSpc>
                <a:spcPts val="2961"/>
              </a:lnSpc>
              <a:buFont typeface="Arial" panose="020B0604020202020204" pitchFamily="34" charset="0"/>
              <a:buChar char="•"/>
            </a:pPr>
            <a:endParaRPr lang="en-US" sz="2278" b="1" dirty="0">
              <a:solidFill>
                <a:srgbClr val="27577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-135638" y="9258300"/>
            <a:ext cx="18559277" cy="1204904"/>
            <a:chOff x="0" y="0"/>
            <a:chExt cx="4888040" cy="31734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88040" cy="317341"/>
            </a:xfrm>
            <a:custGeom>
              <a:avLst/>
              <a:gdLst/>
              <a:ahLst/>
              <a:cxnLst/>
              <a:rect l="l" t="t" r="r" b="b"/>
              <a:pathLst>
                <a:path w="4888040" h="317341">
                  <a:moveTo>
                    <a:pt x="0" y="0"/>
                  </a:moveTo>
                  <a:lnTo>
                    <a:pt x="4888040" y="0"/>
                  </a:lnTo>
                  <a:lnTo>
                    <a:pt x="4888040" y="317341"/>
                  </a:lnTo>
                  <a:lnTo>
                    <a:pt x="0" y="317341"/>
                  </a:lnTo>
                  <a:close/>
                </a:path>
              </a:pathLst>
            </a:custGeom>
            <a:solidFill>
              <a:srgbClr val="FF5E13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4888040" cy="364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17450" y="-1020753"/>
            <a:ext cx="12603491" cy="12328506"/>
          </a:xfrm>
          <a:custGeom>
            <a:avLst/>
            <a:gdLst/>
            <a:ahLst/>
            <a:cxnLst/>
            <a:rect l="l" t="t" r="r" b="b"/>
            <a:pathLst>
              <a:path w="12603491" h="12328506">
                <a:moveTo>
                  <a:pt x="0" y="0"/>
                </a:moveTo>
                <a:lnTo>
                  <a:pt x="12603491" y="0"/>
                </a:lnTo>
                <a:lnTo>
                  <a:pt x="12603491" y="12328506"/>
                </a:lnTo>
                <a:lnTo>
                  <a:pt x="0" y="1232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39603" y="1028700"/>
            <a:ext cx="845590" cy="624012"/>
          </a:xfrm>
          <a:custGeom>
            <a:avLst/>
            <a:gdLst/>
            <a:ahLst/>
            <a:cxnLst/>
            <a:rect l="l" t="t" r="r" b="b"/>
            <a:pathLst>
              <a:path w="845590" h="624012">
                <a:moveTo>
                  <a:pt x="0" y="0"/>
                </a:moveTo>
                <a:lnTo>
                  <a:pt x="845590" y="0"/>
                </a:lnTo>
                <a:lnTo>
                  <a:pt x="845590" y="624012"/>
                </a:lnTo>
                <a:lnTo>
                  <a:pt x="0" y="6240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171903" y="3116924"/>
            <a:ext cx="6087397" cy="2216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0311"/>
              </a:lnSpc>
              <a:spcBef>
                <a:spcPct val="0"/>
              </a:spcBef>
            </a:pPr>
            <a:r>
              <a:rPr lang="en-US" sz="7840" dirty="0">
                <a:solidFill>
                  <a:srgbClr val="27577D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1000" y="3924300"/>
            <a:ext cx="7048500" cy="354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52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highlighted critical trends and inefficiencies in U.S. transborder trade with Canada and Mexico. It empowers BTS with data-backed insights to optimize freight systems and improve sustainability. The findings serve as a foundation for strategic planning, infrastructure investment, and greener transportation practices.</a:t>
            </a:r>
            <a:endParaRPr lang="en-US" sz="2800" b="1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4313992" y="-176204"/>
            <a:ext cx="3974008" cy="10639407"/>
            <a:chOff x="0" y="0"/>
            <a:chExt cx="1046652" cy="2802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6652" cy="2802148"/>
            </a:xfrm>
            <a:custGeom>
              <a:avLst/>
              <a:gdLst/>
              <a:ahLst/>
              <a:cxnLst/>
              <a:rect l="l" t="t" r="r" b="b"/>
              <a:pathLst>
                <a:path w="1046652" h="2802148">
                  <a:moveTo>
                    <a:pt x="0" y="0"/>
                  </a:moveTo>
                  <a:lnTo>
                    <a:pt x="1046652" y="0"/>
                  </a:lnTo>
                  <a:lnTo>
                    <a:pt x="1046652" y="2802148"/>
                  </a:lnTo>
                  <a:lnTo>
                    <a:pt x="0" y="2802148"/>
                  </a:lnTo>
                  <a:close/>
                </a:path>
              </a:pathLst>
            </a:custGeom>
            <a:solidFill>
              <a:srgbClr val="FF5E1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046652" cy="28497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1028700"/>
            <a:ext cx="8115300" cy="8229600"/>
            <a:chOff x="0" y="0"/>
            <a:chExt cx="1257272" cy="12749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7272" cy="1274980"/>
            </a:xfrm>
            <a:custGeom>
              <a:avLst/>
              <a:gdLst/>
              <a:ahLst/>
              <a:cxnLst/>
              <a:rect l="l" t="t" r="r" b="b"/>
              <a:pathLst>
                <a:path w="1257272" h="1274980">
                  <a:moveTo>
                    <a:pt x="0" y="0"/>
                  </a:moveTo>
                  <a:lnTo>
                    <a:pt x="1257272" y="0"/>
                  </a:lnTo>
                  <a:lnTo>
                    <a:pt x="1257272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t="-19607" b="-1960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2286429" y="8882499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292512" y="-1957491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4900" y="2872937"/>
            <a:ext cx="5725541" cy="1266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72"/>
              </a:lnSpc>
              <a:spcBef>
                <a:spcPct val="0"/>
              </a:spcBef>
            </a:pPr>
            <a:r>
              <a:rPr lang="en-US" sz="7480" dirty="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81919"/>
            <a:ext cx="6807947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 systems are the backbone of modern economies, enabling trade, mobility, and connectivity across borders. However as transportation systems expand, they face increasing challenges, from congestion to environmental sustainability.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" name="Group 5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-271277" y="4581987"/>
            <a:ext cx="18559277" cy="5881217"/>
            <a:chOff x="0" y="0"/>
            <a:chExt cx="4888040" cy="154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88040" cy="1548962"/>
            </a:xfrm>
            <a:custGeom>
              <a:avLst/>
              <a:gdLst/>
              <a:ahLst/>
              <a:cxnLst/>
              <a:rect l="l" t="t" r="r" b="b"/>
              <a:pathLst>
                <a:path w="4888040" h="1548962">
                  <a:moveTo>
                    <a:pt x="0" y="0"/>
                  </a:moveTo>
                  <a:lnTo>
                    <a:pt x="4888040" y="0"/>
                  </a:lnTo>
                  <a:lnTo>
                    <a:pt x="4888040" y="1548962"/>
                  </a:lnTo>
                  <a:lnTo>
                    <a:pt x="0" y="1548962"/>
                  </a:lnTo>
                  <a:close/>
                </a:path>
              </a:pathLst>
            </a:custGeom>
            <a:solidFill>
              <a:srgbClr val="FF5E1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88040" cy="15965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86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028926" y="3086757"/>
            <a:ext cx="4230374" cy="3939385"/>
            <a:chOff x="0" y="0"/>
            <a:chExt cx="1369159" cy="127498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69159" cy="1274980"/>
            </a:xfrm>
            <a:custGeom>
              <a:avLst/>
              <a:gdLst/>
              <a:ahLst/>
              <a:cxnLst/>
              <a:rect l="l" t="t" r="r" b="b"/>
              <a:pathLst>
                <a:path w="1369159" h="1274980">
                  <a:moveTo>
                    <a:pt x="0" y="0"/>
                  </a:moveTo>
                  <a:lnTo>
                    <a:pt x="1369159" y="0"/>
                  </a:lnTo>
                  <a:lnTo>
                    <a:pt x="136915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5"/>
              <a:stretch>
                <a:fillRect l="-19841" r="-19841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33759" y="895350"/>
            <a:ext cx="5725541" cy="126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72"/>
              </a:lnSpc>
              <a:spcBef>
                <a:spcPct val="0"/>
              </a:spcBef>
            </a:pPr>
            <a:r>
              <a:rPr lang="en-US" sz="7480" dirty="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Objectives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63333" y="7745809"/>
            <a:ext cx="3607357" cy="1436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 transborder freight movement between the U.S., Canada, and Mexico (2020–2024).</a:t>
            </a:r>
            <a:endParaRPr lang="en-US" sz="2130" b="1" dirty="0">
              <a:solidFill>
                <a:schemeClr val="bg1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7340321" y="7974262"/>
            <a:ext cx="36073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 regional inefficiencies and modal differences.</a:t>
            </a:r>
            <a:endParaRPr lang="en-US" sz="2130" b="1" dirty="0">
              <a:solidFill>
                <a:schemeClr val="bg1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3340434" y="7974262"/>
            <a:ext cx="3607357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9"/>
              </a:lnSpc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environmental impacts by transportation mode</a:t>
            </a:r>
            <a:endParaRPr lang="en-US" sz="2130" b="1" dirty="0">
              <a:solidFill>
                <a:schemeClr val="bg1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6BF89DF5-54F9-43BC-9D3E-C8909690659D}"/>
              </a:ext>
            </a:extLst>
          </p:cNvPr>
          <p:cNvGrpSpPr/>
          <p:nvPr/>
        </p:nvGrpSpPr>
        <p:grpSpPr>
          <a:xfrm>
            <a:off x="7086985" y="3086757"/>
            <a:ext cx="4230374" cy="3939385"/>
            <a:chOff x="0" y="0"/>
            <a:chExt cx="1369159" cy="1274980"/>
          </a:xfrm>
        </p:grpSpPr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01FA7BCE-6D8C-4479-9F59-7A698A18448D}"/>
                </a:ext>
              </a:extLst>
            </p:cNvPr>
            <p:cNvSpPr/>
            <p:nvPr/>
          </p:nvSpPr>
          <p:spPr>
            <a:xfrm>
              <a:off x="0" y="0"/>
              <a:ext cx="1369159" cy="1274980"/>
            </a:xfrm>
            <a:custGeom>
              <a:avLst/>
              <a:gdLst/>
              <a:ahLst/>
              <a:cxnLst/>
              <a:rect l="l" t="t" r="r" b="b"/>
              <a:pathLst>
                <a:path w="1369159" h="1274980">
                  <a:moveTo>
                    <a:pt x="0" y="0"/>
                  </a:moveTo>
                  <a:lnTo>
                    <a:pt x="1369159" y="0"/>
                  </a:lnTo>
                  <a:lnTo>
                    <a:pt x="136915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6"/>
              <a:stretch>
                <a:fillRect l="-65794"/>
              </a:stretch>
            </a:blipFill>
          </p:spPr>
        </p:sp>
      </p:grpSp>
      <p:grpSp>
        <p:nvGrpSpPr>
          <p:cNvPr id="36" name="Group 16">
            <a:extLst>
              <a:ext uri="{FF2B5EF4-FFF2-40B4-BE49-F238E27FC236}">
                <a16:creationId xmlns:a16="http://schemas.microsoft.com/office/drawing/2014/main" id="{F3686D38-58FB-4063-AE7A-1A0B16D6937C}"/>
              </a:ext>
            </a:extLst>
          </p:cNvPr>
          <p:cNvGrpSpPr/>
          <p:nvPr/>
        </p:nvGrpSpPr>
        <p:grpSpPr>
          <a:xfrm>
            <a:off x="1145045" y="3105806"/>
            <a:ext cx="4230374" cy="3939385"/>
            <a:chOff x="0" y="0"/>
            <a:chExt cx="1369159" cy="1274980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CC25D2DE-26E4-4DA9-BA69-6101D59DE120}"/>
                </a:ext>
              </a:extLst>
            </p:cNvPr>
            <p:cNvSpPr/>
            <p:nvPr/>
          </p:nvSpPr>
          <p:spPr>
            <a:xfrm>
              <a:off x="0" y="0"/>
              <a:ext cx="1369159" cy="1274980"/>
            </a:xfrm>
            <a:custGeom>
              <a:avLst/>
              <a:gdLst/>
              <a:ahLst/>
              <a:cxnLst/>
              <a:rect l="l" t="t" r="r" b="b"/>
              <a:pathLst>
                <a:path w="1369159" h="1274980">
                  <a:moveTo>
                    <a:pt x="0" y="0"/>
                  </a:moveTo>
                  <a:lnTo>
                    <a:pt x="1369159" y="0"/>
                  </a:lnTo>
                  <a:lnTo>
                    <a:pt x="1369159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7"/>
              <a:stretch>
                <a:fillRect l="-19841" r="-1984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292739">
            <a:off x="8985991" y="195693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1" y="0"/>
                </a:lnTo>
                <a:lnTo>
                  <a:pt x="1183751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24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" name="Group 6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12" name="TextBox 12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09800" y="342900"/>
            <a:ext cx="6069398" cy="3954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472"/>
              </a:lnSpc>
              <a:spcBef>
                <a:spcPct val="0"/>
              </a:spcBef>
            </a:pPr>
            <a:r>
              <a:rPr lang="en-US" sz="7480" dirty="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Methodology (CRISP-DM FRAMEWORK)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9EA18-1BA9-4CD7-B0BB-77D0C9AAE19C}"/>
              </a:ext>
            </a:extLst>
          </p:cNvPr>
          <p:cNvSpPr txBox="1"/>
          <p:nvPr/>
        </p:nvSpPr>
        <p:spPr>
          <a:xfrm>
            <a:off x="1104900" y="4762500"/>
            <a:ext cx="14363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Understanding  : Addressed BTS needs for insights on freight efficiency and emissions.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Understanding : Monthly ZIP files (dot1 CSVs) from BTS covering freight type, value, weight, and mode.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: Combined, cleaned, and mapped 60+ CSVs (4 million records).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: Grouped by time, region, and transport mode for analysis.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: Generated visual insights across 8 core questions.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: Recommendations structured for strategic use by BTS.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-2514600" y="9048524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259300" y="-495964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27553" y="2036543"/>
            <a:ext cx="6069398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7480" dirty="0">
                <a:solidFill>
                  <a:srgbClr val="FF5E13"/>
                </a:solidFill>
                <a:latin typeface="Anton"/>
                <a:ea typeface="Anton"/>
                <a:cs typeface="Anton"/>
                <a:sym typeface="Anton"/>
              </a:rPr>
              <a:t>Key Insights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34600" y="5200685"/>
            <a:ext cx="7531676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U.S. exports consistently exceeded imports (2020–2024), peak in 2022 but declined sharply post 2022.</a:t>
            </a: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U.S. recorded nearly equal trade with Mexico ($17.19T) and Canada ($17.14T), reflecting balanced and deeply integrated supply chain relationships</a:t>
            </a:r>
            <a:r>
              <a:rPr lang="en-US" sz="2800" dirty="0"/>
              <a:t>.</a:t>
            </a:r>
            <a:endParaRPr lang="en-US" sz="2800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C7CCB3-3E35-4B20-93FD-1E2EE11D8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1" y="334071"/>
            <a:ext cx="6854119" cy="435997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A8D609A-D07A-4EA6-A5C5-25E74F741748}"/>
              </a:ext>
            </a:extLst>
          </p:cNvPr>
          <p:cNvSpPr txBox="1"/>
          <p:nvPr/>
        </p:nvSpPr>
        <p:spPr>
          <a:xfrm>
            <a:off x="11887200" y="40005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 Trends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9D038-DAA7-4519-82AF-3EDB6D950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9" y="5028116"/>
            <a:ext cx="6611391" cy="492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1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-2514600" y="9048524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6" y="0"/>
                </a:lnTo>
                <a:lnTo>
                  <a:pt x="3588676" y="3562575"/>
                </a:lnTo>
                <a:lnTo>
                  <a:pt x="0" y="3562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7259300" y="-495964"/>
            <a:ext cx="3588675" cy="3562576"/>
          </a:xfrm>
          <a:custGeom>
            <a:avLst/>
            <a:gdLst/>
            <a:ahLst/>
            <a:cxnLst/>
            <a:rect l="l" t="t" r="r" b="b"/>
            <a:pathLst>
              <a:path w="3588675" h="3562576">
                <a:moveTo>
                  <a:pt x="0" y="0"/>
                </a:moveTo>
                <a:lnTo>
                  <a:pt x="3588675" y="0"/>
                </a:lnTo>
                <a:lnTo>
                  <a:pt x="3588675" y="3562576"/>
                </a:lnTo>
                <a:lnTo>
                  <a:pt x="0" y="35625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71878" y="3848100"/>
            <a:ext cx="753167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 volumes were highest in January, March, and February, indicating strong post-holiday economic activity and inventory replenishment cycles.</a:t>
            </a:r>
            <a:endParaRPr lang="en-US" sz="2800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D609A-D07A-4EA6-A5C5-25E74F741748}"/>
              </a:ext>
            </a:extLst>
          </p:cNvPr>
          <p:cNvSpPr txBox="1"/>
          <p:nvPr/>
        </p:nvSpPr>
        <p:spPr>
          <a:xfrm>
            <a:off x="10972800" y="1562100"/>
            <a:ext cx="571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 Trade  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2C1DC-3BFF-4B24-91DC-A7B5357AE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53" y="2422387"/>
            <a:ext cx="9379707" cy="698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0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617472">
            <a:off x="6786254" y="650130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1" y="0"/>
                </a:lnTo>
                <a:lnTo>
                  <a:pt x="1183751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2456465"/>
            <a:ext cx="7962900" cy="96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Transport Modes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D9A11FB-8BEA-44D3-AA79-44BFD166A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7762105" cy="51812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AA74063-5C4E-4248-BF3D-1DBBFA6D16A5}"/>
              </a:ext>
            </a:extLst>
          </p:cNvPr>
          <p:cNvSpPr txBox="1"/>
          <p:nvPr/>
        </p:nvSpPr>
        <p:spPr>
          <a:xfrm>
            <a:off x="533400" y="4229100"/>
            <a:ext cx="5852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Trucks handled over $21.4T in trade, dominating all modes.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Vessel </a:t>
            </a:r>
            <a:r>
              <a:rPr lang="en-US" sz="2800" dirty="0"/>
              <a:t>carried the most by weight, indicating low-value bulk goods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BA3F25F-62A5-415D-A106-B40ED1F2D1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536074"/>
            <a:ext cx="8077200" cy="45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0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 rot="-1431127">
            <a:off x="8669068" y="-1344952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1668" y="1790700"/>
            <a:ext cx="7051895" cy="966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26"/>
              </a:lnSpc>
            </a:pPr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ea typeface="Anton"/>
                <a:cs typeface="Times New Roman" panose="02020603050405020304" pitchFamily="18" charset="0"/>
                <a:sym typeface="Anton"/>
              </a:rPr>
              <a:t>Regional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83225" y="1104900"/>
            <a:ext cx="7247575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Texas emerged as the leading trade state ($7.46T), followed by Michigan and California highlighting regional trade hubs.</a:t>
            </a: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Oklahoma and Delaware show high freight charges each exceeding 3.5% suggesting potential inefficiencies.</a:t>
            </a: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  <a:p>
            <a:pPr marL="457200" indent="-457200" algn="l">
              <a:lnSpc>
                <a:spcPts val="2961"/>
              </a:lnSpc>
              <a:buFont typeface="Wingdings" panose="05000000000000000000" pitchFamily="2" charset="2"/>
              <a:buChar char="§"/>
            </a:pPr>
            <a:endParaRPr lang="en-US" sz="2800" b="1" dirty="0">
              <a:solidFill>
                <a:srgbClr val="27577D"/>
              </a:solidFill>
              <a:latin typeface="Times New Roman" panose="02020603050405020304" pitchFamily="18" charset="0"/>
              <a:ea typeface="Montserrat Medium"/>
              <a:cs typeface="Times New Roman" panose="02020603050405020304" pitchFamily="18" charset="0"/>
              <a:sym typeface="Montserrat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B93B5F-D2D9-4A62-972D-6CB56EF45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936500"/>
            <a:ext cx="8321978" cy="51375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071C62-2F72-4AEF-A40C-DF8CD4E9E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762500"/>
            <a:ext cx="8997714" cy="5330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4352" y="-1694352"/>
            <a:ext cx="3980781" cy="3980781"/>
            <a:chOff x="0" y="0"/>
            <a:chExt cx="5307708" cy="53077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07708" cy="5307708"/>
            </a:xfrm>
            <a:custGeom>
              <a:avLst/>
              <a:gdLst/>
              <a:ahLst/>
              <a:cxnLst/>
              <a:rect l="l" t="t" r="r" b="b"/>
              <a:pathLst>
                <a:path w="5307708" h="5307708">
                  <a:moveTo>
                    <a:pt x="0" y="0"/>
                  </a:moveTo>
                  <a:lnTo>
                    <a:pt x="5307708" y="0"/>
                  </a:lnTo>
                  <a:lnTo>
                    <a:pt x="5307708" y="5307708"/>
                  </a:lnTo>
                  <a:lnTo>
                    <a:pt x="0" y="53077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>
              <a:off x="757795" y="757795"/>
              <a:ext cx="3792117" cy="3792117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5E13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86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 rot="617472">
            <a:off x="6786254" y="650130"/>
            <a:ext cx="1183750" cy="1175141"/>
          </a:xfrm>
          <a:custGeom>
            <a:avLst/>
            <a:gdLst/>
            <a:ahLst/>
            <a:cxnLst/>
            <a:rect l="l" t="t" r="r" b="b"/>
            <a:pathLst>
              <a:path w="1183750" h="1175141">
                <a:moveTo>
                  <a:pt x="0" y="0"/>
                </a:moveTo>
                <a:lnTo>
                  <a:pt x="1183751" y="0"/>
                </a:lnTo>
                <a:lnTo>
                  <a:pt x="1183751" y="1175141"/>
                </a:lnTo>
                <a:lnTo>
                  <a:pt x="0" y="11751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431127">
            <a:off x="7314719" y="9607700"/>
            <a:ext cx="2186545" cy="2170643"/>
          </a:xfrm>
          <a:custGeom>
            <a:avLst/>
            <a:gdLst/>
            <a:ahLst/>
            <a:cxnLst/>
            <a:rect l="l" t="t" r="r" b="b"/>
            <a:pathLst>
              <a:path w="2186545" h="2170643">
                <a:moveTo>
                  <a:pt x="0" y="0"/>
                </a:moveTo>
                <a:lnTo>
                  <a:pt x="2186545" y="0"/>
                </a:lnTo>
                <a:lnTo>
                  <a:pt x="2186545" y="2170643"/>
                </a:lnTo>
                <a:lnTo>
                  <a:pt x="0" y="21706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52894" y="506218"/>
            <a:ext cx="752006" cy="398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7"/>
              </a:lnSpc>
              <a:spcBef>
                <a:spcPct val="0"/>
              </a:spcBef>
            </a:pPr>
            <a:r>
              <a:rPr lang="en-US" sz="2355" i="1">
                <a:solidFill>
                  <a:srgbClr val="FFFFFF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2894" y="4686300"/>
            <a:ext cx="6807947" cy="1522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961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Trucks contributed the highest CO₂ emissions, followed by rail and vessel. Despite lower emissions, air transport remained minor in volume and impact</a:t>
            </a:r>
            <a:r>
              <a:rPr lang="en-US" sz="2400" dirty="0"/>
              <a:t>.</a:t>
            </a:r>
            <a:endParaRPr lang="en-US" sz="2278" b="1" dirty="0">
              <a:solidFill>
                <a:srgbClr val="27577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18FEBA-9C35-4D0C-9DF2-E68F17D5E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766327"/>
            <a:ext cx="9778038" cy="57855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5E65CB-7CD2-4200-806F-D16C4E3C0A1E}"/>
              </a:ext>
            </a:extLst>
          </p:cNvPr>
          <p:cNvSpPr txBox="1"/>
          <p:nvPr/>
        </p:nvSpPr>
        <p:spPr>
          <a:xfrm>
            <a:off x="533400" y="2552700"/>
            <a:ext cx="777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Impact By Transport Mode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470</Words>
  <Application>Microsoft Office PowerPoint</Application>
  <PresentationFormat>Custom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Times New Roman</vt:lpstr>
      <vt:lpstr>Montserrat Medium</vt:lpstr>
      <vt:lpstr>Montserrat Italics</vt:lpstr>
      <vt:lpstr>Calibri</vt:lpstr>
      <vt:lpstr>Wingdings</vt:lpstr>
      <vt:lpstr>Anton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White Modern Logistic Presentation</dc:title>
  <dc:creator>Nana Ekua</dc:creator>
  <cp:lastModifiedBy>Barbara Addo</cp:lastModifiedBy>
  <cp:revision>29</cp:revision>
  <dcterms:created xsi:type="dcterms:W3CDTF">2006-08-16T00:00:00Z</dcterms:created>
  <dcterms:modified xsi:type="dcterms:W3CDTF">2025-07-23T00:13:48Z</dcterms:modified>
  <dc:identifier>DAGt47Wpg9I</dc:identifier>
</cp:coreProperties>
</file>